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303" r:id="rId4"/>
    <p:sldId id="317" r:id="rId5"/>
    <p:sldId id="304" r:id="rId6"/>
    <p:sldId id="305" r:id="rId7"/>
    <p:sldId id="306" r:id="rId8"/>
    <p:sldId id="318" r:id="rId9"/>
    <p:sldId id="319" r:id="rId10"/>
    <p:sldId id="308" r:id="rId11"/>
    <p:sldId id="307" r:id="rId12"/>
    <p:sldId id="323" r:id="rId13"/>
    <p:sldId id="309" r:id="rId14"/>
    <p:sldId id="320" r:id="rId15"/>
    <p:sldId id="321" r:id="rId16"/>
    <p:sldId id="314" r:id="rId17"/>
    <p:sldId id="315" r:id="rId18"/>
    <p:sldId id="316" r:id="rId19"/>
    <p:sldId id="310" r:id="rId20"/>
    <p:sldId id="312" r:id="rId21"/>
    <p:sldId id="311" r:id="rId22"/>
    <p:sldId id="313" r:id="rId2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23E1"/>
    <a:srgbClr val="D1E5FB"/>
    <a:srgbClr val="BEDBFA"/>
    <a:srgbClr val="AC249C"/>
    <a:srgbClr val="FF9999"/>
    <a:srgbClr val="A316A6"/>
    <a:srgbClr val="0099FF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6" y="2204864"/>
            <a:ext cx="9136863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Эффективные формы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организации методической работы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условиях реализации ФГОС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 профессиональных  стандартов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педагогических работников</a:t>
            </a:r>
            <a:endParaRPr lang="uk-U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08545" y="4680501"/>
            <a:ext cx="423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Докладчик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Мифтахова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М.П.,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ЗДУВР МБОУ «СОШ №2» МО «ЛМР» РТ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551" y="3068960"/>
            <a:ext cx="3055598" cy="213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09647" y="548680"/>
            <a:ext cx="6785475" cy="982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Сложности в работе молодого специалиста</a:t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40" y="1196752"/>
            <a:ext cx="7484776" cy="2179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02" y="3376656"/>
            <a:ext cx="5987474" cy="316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95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Организация </a:t>
            </a:r>
          </a:p>
          <a:p>
            <a:pPr marL="0" indent="0">
              <a:buNone/>
            </a:pPr>
            <a:r>
              <a:rPr lang="ru-RU" dirty="0" smtClean="0"/>
              <a:t>наставничества в школе </a:t>
            </a:r>
          </a:p>
          <a:p>
            <a:pPr marL="0" indent="0">
              <a:buNone/>
            </a:pPr>
            <a:r>
              <a:rPr lang="ru-RU" dirty="0" smtClean="0"/>
              <a:t>носит поэтапный характер</a:t>
            </a:r>
            <a:endParaRPr lang="ru-RU" dirty="0"/>
          </a:p>
        </p:txBody>
      </p:sp>
      <p:pic>
        <p:nvPicPr>
          <p:cNvPr id="1027" name="Picture 3" descr="C:\Users\Мифтахова\Desktop\1587725234_kak-stavit-cel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24744"/>
            <a:ext cx="3923482" cy="496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27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>1-ый этап – адаптационный</a:t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Наставник определяет круг обязанностей молодого специалиста.</a:t>
            </a:r>
          </a:p>
          <a:p>
            <a:pPr marL="0" indent="0" algn="ctr">
              <a:buNone/>
            </a:pPr>
            <a:r>
              <a:rPr lang="ru-RU" dirty="0" smtClean="0"/>
              <a:t>На данном этапе </a:t>
            </a:r>
            <a:r>
              <a:rPr lang="ru-RU" dirty="0"/>
              <a:t>используется методика «Оценка профессиональной направленности личности учителя». (Рогов, Е.И. Учитель как объект психологического </a:t>
            </a:r>
            <a:r>
              <a:rPr lang="ru-RU" smtClean="0"/>
              <a:t>исследования).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9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>2-ой этап – основной (проектировочный)</a:t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Наставник разрабатывает и реализует программу адаптации. </a:t>
            </a:r>
          </a:p>
          <a:p>
            <a:pPr marL="0" indent="0" algn="ctr">
              <a:buNone/>
            </a:pPr>
            <a:r>
              <a:rPr lang="ru-RU" dirty="0"/>
              <a:t>На данном этапе наставником используются творческие методы решения задач: проблемные, инверсионные, способствующие развитию гибкого, оригинального мышления; индивидуальные и коллективные формы работы. </a:t>
            </a:r>
          </a:p>
        </p:txBody>
      </p:sp>
    </p:spTree>
    <p:extLst>
      <p:ext uri="{BB962C8B-B14F-4D97-AF65-F5344CB8AC3E}">
        <p14:creationId xmlns:p14="http://schemas.microsoft.com/office/powerpoint/2010/main" val="117808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sz="3100" dirty="0"/>
              <a:t>3-ий этап контрольно-оценочный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latin typeface="+mj-lt"/>
                <a:ea typeface="Times New Roman"/>
              </a:rPr>
              <a:t>На данном этапе наставник </a:t>
            </a:r>
            <a:r>
              <a:rPr lang="ru-RU" dirty="0">
                <a:latin typeface="+mj-lt"/>
                <a:ea typeface="Times New Roman"/>
              </a:rPr>
              <a:t>проверяет уровень</a:t>
            </a:r>
            <a:r>
              <a:rPr lang="ru-RU" b="1" dirty="0">
                <a:latin typeface="+mj-lt"/>
                <a:ea typeface="Times New Roman"/>
              </a:rPr>
              <a:t> </a:t>
            </a:r>
            <a:r>
              <a:rPr lang="ru-RU" dirty="0">
                <a:latin typeface="+mj-lt"/>
                <a:ea typeface="Times New Roman"/>
              </a:rPr>
              <a:t>профессиональной компетентности молодого </a:t>
            </a:r>
            <a:r>
              <a:rPr lang="ru-RU" dirty="0" smtClean="0">
                <a:latin typeface="+mj-lt"/>
                <a:ea typeface="Times New Roman"/>
              </a:rPr>
              <a:t>педагога.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87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Наставничество 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1298561" cy="160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784"/>
            <a:ext cx="1792287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21088"/>
            <a:ext cx="138430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3350269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Журавлев Максим Евгеньевич-преподаватель-организатор основ безопасности жизнедеятельности, </a:t>
            </a:r>
          </a:p>
          <a:p>
            <a:pPr algn="ctr"/>
            <a:r>
              <a:rPr lang="ru-RU" dirty="0" smtClean="0"/>
              <a:t>стаж работы  4 года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495909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Курочкина Екатерина Витальевна-учитель ритмики, </a:t>
            </a:r>
          </a:p>
          <a:p>
            <a:pPr algn="ctr"/>
            <a:r>
              <a:rPr lang="ru-RU" dirty="0" smtClean="0"/>
              <a:t>стаж работы 2 года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1468957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НАСТАВНИК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Завитневич Лилия Валентиновна-учитель физической культуры,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стаж работы 32 года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8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2011854" cy="242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1901825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4437147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НАСТАВНИК-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Воробьева Надежда Александровна –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учитель биологии,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стаж </a:t>
            </a:r>
            <a:r>
              <a:rPr lang="ru-RU" dirty="0" smtClean="0">
                <a:solidFill>
                  <a:srgbClr val="FF0000"/>
                </a:solidFill>
              </a:rPr>
              <a:t>работы  </a:t>
            </a:r>
            <a:r>
              <a:rPr lang="ru-RU" dirty="0">
                <a:solidFill>
                  <a:srgbClr val="FF0000"/>
                </a:solidFill>
              </a:rPr>
              <a:t>19 лет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16832"/>
            <a:ext cx="160972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61870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Найко</a:t>
            </a:r>
            <a:r>
              <a:rPr lang="ru-RU" dirty="0" smtClean="0"/>
              <a:t> Кристина Игоревна-учитель химии, </a:t>
            </a:r>
          </a:p>
          <a:p>
            <a:pPr algn="ctr"/>
            <a:r>
              <a:rPr lang="ru-RU" dirty="0" smtClean="0"/>
              <a:t>стаж работы  2 года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516216" y="4564399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Елина</a:t>
            </a:r>
            <a:r>
              <a:rPr lang="ru-RU" dirty="0" smtClean="0"/>
              <a:t> Эльмира </a:t>
            </a:r>
            <a:r>
              <a:rPr lang="ru-RU" dirty="0" err="1" smtClean="0"/>
              <a:t>Радиковна</a:t>
            </a:r>
            <a:r>
              <a:rPr lang="ru-RU" dirty="0" smtClean="0"/>
              <a:t>-учитель технологии,</a:t>
            </a:r>
          </a:p>
          <a:p>
            <a:pPr algn="ctr"/>
            <a:r>
              <a:rPr lang="ru-RU" dirty="0" smtClean="0"/>
              <a:t> стаж работы 2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85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Мифтахова\Desktop\проект наставничество\6354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86112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2824" y="4845399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Заяц Алина Алексеевна-учитель математики, </a:t>
            </a:r>
          </a:p>
          <a:p>
            <a:pPr algn="ctr"/>
            <a:r>
              <a:rPr lang="ru-RU" dirty="0" smtClean="0"/>
              <a:t>стаж работы 2 мес.</a:t>
            </a:r>
            <a:endParaRPr lang="ru-RU" dirty="0"/>
          </a:p>
        </p:txBody>
      </p:sp>
      <p:pic>
        <p:nvPicPr>
          <p:cNvPr id="11267" name="Picture 3" descr="C:\Users\Мифтахова\Desktop\проект наставничество\86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1872208" cy="249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3064" y="3929447"/>
            <a:ext cx="2088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НАСТАВНИК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Панкрушина Наталья Михайловна-учитель математики,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стаж работы 40 лет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268" name="Picture 4" descr="C:\Users\Мифтахова\Desktop\проект наставничество\178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52" y="1127594"/>
            <a:ext cx="1944216" cy="259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61032" y="3929447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НАСТАВНИК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Есипова Елена Валерьевна-учитель начальных классов, стаж работы 28 лет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269" name="Picture 5" descr="C:\Users\Мифтахова\Desktop\проект наставничество\5383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486112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932525" y="4532209"/>
            <a:ext cx="2107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Григорьева Ирина Олеговна-учитель начальных классов, </a:t>
            </a:r>
          </a:p>
          <a:p>
            <a:pPr algn="ctr"/>
            <a:r>
              <a:rPr lang="ru-RU" dirty="0" smtClean="0"/>
              <a:t>стаж работы 4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4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416824" cy="448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229073"/>
            <a:ext cx="7416824" cy="139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1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Муниципальный этап всероссийского конкурса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«Учитель года -2019»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9473"/>
            <a:ext cx="676875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13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726051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Мифтахова\Desktop\ШМО ЕМЦ\ФОТО\день ГО и ЧС 2019г\IMG-20190301-WA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81642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Мифтахова\Desktop\ШМО ЕМЦ\ФОТО\2019-2020 уч.г\неделя химии\IMG-20191120-WA00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8230"/>
            <a:ext cx="3960440" cy="296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Мифтахова\Desktop\проект наставничество\21-10-2020_11-44-10\IMG-20201020-WA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397809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Мифтахова\Desktop\проект наставничество\21-10-2020_12-00-07-1\IMG-20201021-WA00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81642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49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dirty="0" smtClean="0">
              <a:cs typeface="Arabic Typesetting" pitchFamily="66" charset="-78"/>
            </a:endParaRPr>
          </a:p>
          <a:p>
            <a:pPr marL="0" indent="0" algn="ctr">
              <a:buNone/>
            </a:pPr>
            <a:r>
              <a:rPr lang="ru-RU" sz="4800" smtClean="0">
                <a:cs typeface="Arabic Typesetting" pitchFamily="66" charset="-78"/>
              </a:rPr>
              <a:t>СПАСИБО </a:t>
            </a:r>
            <a:r>
              <a:rPr lang="ru-RU" sz="4800" dirty="0" smtClean="0">
                <a:cs typeface="Arabic Typesetting" pitchFamily="66" charset="-78"/>
              </a:rPr>
              <a:t>ЗА ВНИМАНИЕ!</a:t>
            </a:r>
            <a:endParaRPr lang="ru-RU" sz="4800" dirty="0"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834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85034"/>
            <a:ext cx="4602698" cy="6372966"/>
          </a:xfrm>
        </p:spPr>
      </p:pic>
      <p:sp>
        <p:nvSpPr>
          <p:cNvPr id="5" name="TextBox 4"/>
          <p:cNvSpPr txBox="1"/>
          <p:nvPr/>
        </p:nvSpPr>
        <p:spPr>
          <a:xfrm>
            <a:off x="2818853" y="90872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Кризис традиционной системы образования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75856" y="1765607"/>
            <a:ext cx="2999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Качество образования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68318" y="263691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Слабая практическая направленность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131839" y="3501008"/>
            <a:ext cx="2952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Низкая преемственность между «ступенями» образовательного процесса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84529" y="444594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Недостаточное финансирование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779912" y="5733256"/>
            <a:ext cx="1824897" cy="864096"/>
          </a:xfrm>
          <a:prstGeom prst="ellipse">
            <a:avLst/>
          </a:prstGeom>
          <a:solidFill>
            <a:srgbClr val="DD23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0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81675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06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30492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5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16832"/>
            <a:ext cx="3095657" cy="24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5724128" cy="289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9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задачи наставничества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+mj-lt"/>
              <a:buAutoNum type="arabicPeriod"/>
              <a:tabLst>
                <a:tab pos="5941060" algn="l"/>
              </a:tabLst>
            </a:pPr>
            <a:r>
              <a:rPr lang="ru-RU" dirty="0" smtClean="0">
                <a:ea typeface="Times New Roman"/>
              </a:rPr>
              <a:t>Прививать </a:t>
            </a:r>
            <a:r>
              <a:rPr lang="ru-RU" dirty="0">
                <a:ea typeface="Times New Roman"/>
              </a:rPr>
              <a:t>начинающим педагогам интерес </a:t>
            </a:r>
            <a:r>
              <a:rPr lang="ru-RU" dirty="0" smtClean="0">
                <a:ea typeface="Times New Roman"/>
              </a:rPr>
              <a:t>к </a:t>
            </a:r>
            <a:r>
              <a:rPr lang="ru-RU" dirty="0" smtClean="0">
                <a:latin typeface="Times New Roman"/>
                <a:ea typeface="Times New Roman"/>
              </a:rPr>
              <a:t>педагогической </a:t>
            </a:r>
            <a:r>
              <a:rPr lang="ru-RU" dirty="0">
                <a:latin typeface="Times New Roman"/>
                <a:ea typeface="Times New Roman"/>
              </a:rPr>
              <a:t>деятельности </a:t>
            </a:r>
            <a:endParaRPr lang="ru-RU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 smtClean="0"/>
              <a:t>2. Развивать у молодых педагогов  </a:t>
            </a:r>
            <a:r>
              <a:rPr lang="ru-RU" dirty="0"/>
              <a:t>способности самостоятельно и качественно выполнять возложенные на него </a:t>
            </a:r>
            <a:r>
              <a:rPr lang="ru-RU" dirty="0" smtClean="0"/>
              <a:t>обязанности</a:t>
            </a:r>
          </a:p>
          <a:p>
            <a:pPr marL="0" indent="0">
              <a:buNone/>
            </a:pPr>
            <a:r>
              <a:rPr lang="ru-RU" dirty="0" smtClean="0"/>
              <a:t>3. Организовать психолого-педагогическое сопровождение</a:t>
            </a:r>
          </a:p>
          <a:p>
            <a:pPr marL="0" indent="0">
              <a:buNone/>
            </a:pPr>
            <a:r>
              <a:rPr lang="ru-RU" dirty="0" smtClean="0"/>
              <a:t>4. Способствовать </a:t>
            </a:r>
            <a:r>
              <a:rPr lang="ru-RU" dirty="0"/>
              <a:t>успешной адаптации к</a:t>
            </a:r>
          </a:p>
          <a:p>
            <a:pPr marL="0" indent="0">
              <a:buNone/>
            </a:pPr>
            <a:r>
              <a:rPr lang="ru-RU" dirty="0"/>
              <a:t>корпоративной культуре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93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наставничества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Принцип уважения и доверия к человеку.</a:t>
            </a:r>
          </a:p>
          <a:p>
            <a:r>
              <a:rPr lang="ru-RU" dirty="0" smtClean="0"/>
              <a:t>Принцип </a:t>
            </a:r>
            <a:r>
              <a:rPr lang="ru-RU" dirty="0"/>
              <a:t>целостности.</a:t>
            </a:r>
          </a:p>
          <a:p>
            <a:r>
              <a:rPr lang="ru-RU" dirty="0" smtClean="0"/>
              <a:t>Принцип </a:t>
            </a:r>
            <a:r>
              <a:rPr lang="ru-RU" dirty="0"/>
              <a:t>сотрудничества.</a:t>
            </a:r>
          </a:p>
          <a:p>
            <a:r>
              <a:rPr lang="ru-RU" dirty="0" smtClean="0"/>
              <a:t>Принцип </a:t>
            </a:r>
            <a:r>
              <a:rPr lang="ru-RU" dirty="0"/>
              <a:t>индивидуализации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28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20688"/>
            <a:ext cx="288925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5772"/>
            <a:ext cx="8229600" cy="3279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6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298</Words>
  <Application>Microsoft Office PowerPoint</Application>
  <PresentationFormat>Экран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Специальное оформление</vt:lpstr>
      <vt:lpstr>Эффективные формы  организации методической работы  в условиях реализации ФГОС  и профессиональных  стандартов  педагогических работников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задачи наставничества</vt:lpstr>
      <vt:lpstr>Основные принципы наставничества</vt:lpstr>
      <vt:lpstr>Презентация PowerPoint</vt:lpstr>
      <vt:lpstr>Презентация PowerPoint</vt:lpstr>
      <vt:lpstr>Презентация PowerPoint</vt:lpstr>
      <vt:lpstr> 1-ый этап – адаптационный </vt:lpstr>
      <vt:lpstr>2-ой этап – основной (проектировочный) </vt:lpstr>
      <vt:lpstr>3-ий этап контрольно-оценочный </vt:lpstr>
      <vt:lpstr>Наставничество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Мифтахова</cp:lastModifiedBy>
  <cp:revision>129</cp:revision>
  <dcterms:created xsi:type="dcterms:W3CDTF">2009-01-08T12:15:48Z</dcterms:created>
  <dcterms:modified xsi:type="dcterms:W3CDTF">2020-10-26T06:33:23Z</dcterms:modified>
</cp:coreProperties>
</file>